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89" r:id="rId3"/>
    <p:sldId id="407" r:id="rId4"/>
    <p:sldId id="438" r:id="rId5"/>
    <p:sldId id="439" r:id="rId6"/>
    <p:sldId id="443" r:id="rId7"/>
    <p:sldId id="442" r:id="rId8"/>
    <p:sldId id="437" r:id="rId9"/>
    <p:sldId id="436" r:id="rId10"/>
    <p:sldId id="399" r:id="rId11"/>
    <p:sldId id="435" r:id="rId12"/>
    <p:sldId id="445" r:id="rId13"/>
    <p:sldId id="444" r:id="rId14"/>
    <p:sldId id="432" r:id="rId15"/>
  </p:sldIdLst>
  <p:sldSz cx="10801350" cy="6480175"/>
  <p:notesSz cx="6858000" cy="9144000"/>
  <p:custDataLst>
    <p:tags r:id="rId20"/>
  </p:custDataLst>
  <p:defaultTextStyle>
    <a:defPPr>
      <a:defRPr lang="zh-CN"/>
    </a:defPPr>
    <a:lvl1pPr marL="0" algn="l" defTabSz="98742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1pPr>
    <a:lvl2pPr marL="494030" algn="l" defTabSz="98742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2pPr>
    <a:lvl3pPr marL="987425" algn="l" defTabSz="98742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3pPr>
    <a:lvl4pPr marL="1481455" algn="l" defTabSz="98742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4pPr>
    <a:lvl5pPr marL="1974850" algn="l" defTabSz="98742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5pPr>
    <a:lvl6pPr marL="2468880" algn="l" defTabSz="98742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6pPr>
    <a:lvl7pPr marL="2962275" algn="l" defTabSz="98742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7pPr>
    <a:lvl8pPr marL="3456305" algn="l" defTabSz="98742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8pPr>
    <a:lvl9pPr marL="3949700" algn="l" defTabSz="987425" rtl="0" eaLnBrk="1" latinLnBrk="0" hangingPunct="1">
      <a:defRPr sz="20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52" userDrawn="1">
          <p15:clr>
            <a:srgbClr val="A4A3A4"/>
          </p15:clr>
        </p15:guide>
        <p15:guide id="2" pos="340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FF6600"/>
    <a:srgbClr val="00CC99"/>
    <a:srgbClr val="FF9933"/>
    <a:srgbClr val="1D8EFF"/>
    <a:srgbClr val="51BCF1"/>
    <a:srgbClr val="A3D1FF"/>
    <a:srgbClr val="90DDEC"/>
    <a:srgbClr val="8CE4E2"/>
    <a:srgbClr val="5CD9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285" autoAdjust="0"/>
    <p:restoredTop sz="95259" autoAdjust="0"/>
  </p:normalViewPr>
  <p:slideViewPr>
    <p:cSldViewPr showGuides="1">
      <p:cViewPr varScale="1">
        <p:scale>
          <a:sx n="117" d="100"/>
          <a:sy n="117" d="100"/>
        </p:scale>
        <p:origin x="1074" y="96"/>
      </p:cViewPr>
      <p:guideLst>
        <p:guide orient="horz" pos="2052"/>
        <p:guide pos="340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tags" Target="tags/tag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notesMaster" Target="notesMasters/notesMaster1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0B6280-0E2C-437C-90E4-4E7307507884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571500" y="685800"/>
            <a:ext cx="5715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724459-041F-4FDF-98BE-952512FAF530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pn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5"/>
            <a:ext cx="10803362" cy="6478969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632" y="5616351"/>
            <a:ext cx="1819660" cy="25298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45" y="431775"/>
            <a:ext cx="1887417" cy="792088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8250F-4AF5-48FB-BE68-D413510911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BFB1D-4B99-492C-A8F7-8FB5FB583341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8" y="0"/>
            <a:ext cx="10801838" cy="647988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931" y="739757"/>
            <a:ext cx="3679248" cy="9611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及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" y="146458"/>
            <a:ext cx="10797646" cy="78975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0068" y="259508"/>
            <a:ext cx="9721215" cy="532307"/>
          </a:xfrm>
        </p:spPr>
        <p:txBody>
          <a:bodyPr>
            <a:normAutofit/>
          </a:bodyPr>
          <a:lstStyle>
            <a:lvl1pPr marL="0" algn="l" defTabSz="987425" rtl="0" eaLnBrk="1" latinLnBrk="0" hangingPunct="1">
              <a:defRPr lang="zh-CN" altLang="en-US" sz="2700" b="1" kern="1200" dirty="0">
                <a:solidFill>
                  <a:srgbClr val="159997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4357" y="5981602"/>
            <a:ext cx="1437292" cy="208532"/>
          </a:xfrm>
          <a:prstGeom prst="rect">
            <a:avLst/>
          </a:prstGeom>
        </p:spPr>
      </p:pic>
      <p:sp>
        <p:nvSpPr>
          <p:cNvPr id="11" name="TextBox 21"/>
          <p:cNvSpPr txBox="1"/>
          <p:nvPr userDrawn="1"/>
        </p:nvSpPr>
        <p:spPr>
          <a:xfrm>
            <a:off x="10136355" y="6031611"/>
            <a:ext cx="304880" cy="208872"/>
          </a:xfrm>
          <a:prstGeom prst="rect">
            <a:avLst/>
          </a:prstGeom>
          <a:noFill/>
        </p:spPr>
        <p:txBody>
          <a:bodyPr wrap="square" lIns="54453" tIns="27226" rIns="54453" bIns="27226" rtlCol="0">
            <a:spAutoFit/>
          </a:bodyPr>
          <a:lstStyle/>
          <a:p>
            <a:fld id="{97E687D1-3DFE-472B-B201-D561CC62BFF7}" type="slidenum">
              <a:rPr lang="zh-CN" altLang="en-US" sz="1000" i="1" smtClean="0">
                <a:solidFill>
                  <a:schemeClr val="bg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fld>
            <a:endParaRPr lang="zh-CN" altLang="en-US" sz="1000" i="1" dirty="0">
              <a:solidFill>
                <a:schemeClr val="bg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quarter" idx="10"/>
          </p:nvPr>
        </p:nvSpPr>
        <p:spPr>
          <a:xfrm>
            <a:off x="540067" y="1047160"/>
            <a:ext cx="9721215" cy="4840058"/>
          </a:xfrm>
        </p:spPr>
        <p:txBody>
          <a:bodyPr>
            <a:normAutofit/>
          </a:bodyPr>
          <a:lstStyle>
            <a:lvl1pPr marL="800100" indent="-457200" algn="l" defTabSz="987425" rtl="0" eaLnBrk="1" latinLnBrk="0" hangingPunct="1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  <a:defRPr lang="zh-CN" alt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  <a:lvl2pPr marL="800100" indent="-457200" algn="l" defTabSz="987425" rtl="0" eaLnBrk="1" latinLnBrk="0" hangingPunct="1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  <a:defRPr lang="zh-CN" alt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800100" indent="-457200" algn="l" defTabSz="987425" rtl="0" eaLnBrk="1" latinLnBrk="0" hangingPunct="1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  <a:defRPr lang="zh-CN" alt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800100" indent="-457200" algn="l" defTabSz="987425" rtl="0" eaLnBrk="1" latinLnBrk="0" hangingPunct="1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  <a:defRPr lang="zh-CN" altLang="en-US" sz="2000" kern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800100" indent="-457200" algn="l" defTabSz="987425" rtl="0" eaLnBrk="1" latinLnBrk="0" hangingPunct="1">
              <a:lnSpc>
                <a:spcPct val="150000"/>
              </a:lnSpc>
              <a:spcBef>
                <a:spcPct val="20000"/>
              </a:spcBef>
              <a:buFont typeface="+mj-lt"/>
              <a:buAutoNum type="arabicPeriod"/>
              <a:defRPr lang="zh-CN" altLang="en-US" sz="2000" kern="1200" dirty="0">
                <a:solidFill>
                  <a:schemeClr val="tx1">
                    <a:lumMod val="65000"/>
                    <a:lumOff val="3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</a:lstStyle>
          <a:p>
            <a:pPr lvl="0"/>
            <a:r>
              <a:rPr lang="zh-CN" altLang="en-US" dirty="0" smtClean="0"/>
              <a:t>单击此处编辑母版文本样式</a:t>
            </a:r>
            <a:endParaRPr lang="zh-CN" altLang="en-US" dirty="0" smtClean="0"/>
          </a:p>
          <a:p>
            <a:pPr lvl="1"/>
            <a:r>
              <a:rPr lang="zh-CN" altLang="en-US" dirty="0" smtClean="0"/>
              <a:t>第二级</a:t>
            </a:r>
            <a:endParaRPr lang="zh-CN" altLang="en-US" dirty="0" smtClean="0"/>
          </a:p>
          <a:p>
            <a:pPr lvl="2"/>
            <a:r>
              <a:rPr lang="zh-CN" altLang="en-US" dirty="0" smtClean="0"/>
              <a:t>第三级</a:t>
            </a:r>
            <a:endParaRPr lang="zh-CN" altLang="en-US" dirty="0" smtClean="0"/>
          </a:p>
          <a:p>
            <a:pPr lvl="3"/>
            <a:r>
              <a:rPr lang="zh-CN" altLang="en-US" dirty="0" smtClean="0"/>
              <a:t>第四级</a:t>
            </a:r>
            <a:endParaRPr lang="zh-CN" altLang="en-US" dirty="0" smtClean="0"/>
          </a:p>
          <a:p>
            <a:pPr lvl="4"/>
            <a:r>
              <a:rPr lang="zh-CN" altLang="en-US" dirty="0" smtClean="0"/>
              <a:t>第五级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5294413" y="423012"/>
            <a:ext cx="4746219" cy="899874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0" y="-3355"/>
            <a:ext cx="10801350" cy="6480175"/>
          </a:xfrm>
          <a:prstGeom prst="rect">
            <a:avLst/>
          </a:prstGeom>
          <a:solidFill>
            <a:srgbClr val="1599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4453" tIns="27226" rIns="54453" bIns="27226" rtlCol="0" anchor="ctr"/>
          <a:lstStyle/>
          <a:p>
            <a:pPr algn="ctr"/>
            <a:endParaRPr lang="zh-CN" altLang="en-US" sz="4800" dirty="0">
              <a:solidFill>
                <a:schemeClr val="bg1"/>
              </a:solidFill>
            </a:endParaRPr>
          </a:p>
        </p:txBody>
      </p:sp>
      <p:sp>
        <p:nvSpPr>
          <p:cNvPr id="8" name="TextBox 3"/>
          <p:cNvSpPr txBox="1"/>
          <p:nvPr userDrawn="1"/>
        </p:nvSpPr>
        <p:spPr>
          <a:xfrm>
            <a:off x="1" y="1722135"/>
            <a:ext cx="10801350" cy="1655422"/>
          </a:xfrm>
          <a:prstGeom prst="rect">
            <a:avLst/>
          </a:prstGeom>
          <a:noFill/>
        </p:spPr>
        <p:txBody>
          <a:bodyPr wrap="square" lIns="54453" tIns="27226" rIns="54453" bIns="27226" rtlCol="0">
            <a:spAutoFit/>
          </a:bodyPr>
          <a:lstStyle/>
          <a:p>
            <a:pPr algn="ctr"/>
            <a:r>
              <a:rPr lang="en-US" altLang="zh-CN" sz="5200" dirty="0">
                <a:solidFill>
                  <a:schemeClr val="bg1"/>
                </a:solidFill>
              </a:rPr>
              <a:t>Thanks!</a:t>
            </a:r>
            <a:endParaRPr lang="zh-CN" altLang="en-US" sz="5200" dirty="0">
              <a:solidFill>
                <a:schemeClr val="bg1"/>
              </a:solidFill>
            </a:endParaRPr>
          </a:p>
          <a:p>
            <a:pPr algn="ctr"/>
            <a:endParaRPr lang="zh-CN" altLang="en-US" sz="5200" dirty="0"/>
          </a:p>
        </p:txBody>
      </p:sp>
      <p:pic>
        <p:nvPicPr>
          <p:cNvPr id="9" name="图片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464" y="2931148"/>
            <a:ext cx="2241821" cy="61116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5020" y="6041077"/>
            <a:ext cx="1661082" cy="22296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 22"/>
          <p:cNvSpPr/>
          <p:nvPr userDrawn="1"/>
        </p:nvSpPr>
        <p:spPr>
          <a:xfrm>
            <a:off x="1599" y="0"/>
            <a:ext cx="10798149" cy="6480175"/>
          </a:xfrm>
          <a:prstGeom prst="rect">
            <a:avLst/>
          </a:prstGeom>
          <a:solidFill>
            <a:srgbClr val="1499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365"/>
          </a:p>
        </p:txBody>
      </p:sp>
      <p:pic>
        <p:nvPicPr>
          <p:cNvPr id="4" name="图片 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37"/>
          <a:stretch>
            <a:fillRect/>
          </a:stretch>
        </p:blipFill>
        <p:spPr>
          <a:xfrm>
            <a:off x="297108" y="0"/>
            <a:ext cx="10502643" cy="6480175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48" y="255090"/>
            <a:ext cx="1378649" cy="4985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540068" y="259508"/>
            <a:ext cx="9721215" cy="1080029"/>
          </a:xfrm>
          <a:prstGeom prst="rect">
            <a:avLst/>
          </a:prstGeom>
        </p:spPr>
        <p:txBody>
          <a:bodyPr vert="horz" lIns="98744" tIns="49372" rIns="98744" bIns="49372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0068" y="1512041"/>
            <a:ext cx="9721215" cy="4276616"/>
          </a:xfrm>
          <a:prstGeom prst="rect">
            <a:avLst/>
          </a:prstGeom>
        </p:spPr>
        <p:txBody>
          <a:bodyPr vert="horz" lIns="98744" tIns="49372" rIns="98744" bIns="49372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540068" y="6006163"/>
            <a:ext cx="2520315" cy="345009"/>
          </a:xfrm>
          <a:prstGeom prst="rect">
            <a:avLst/>
          </a:prstGeom>
        </p:spPr>
        <p:txBody>
          <a:bodyPr vert="horz" lIns="98744" tIns="49372" rIns="98744" bIns="49372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68250F-4AF5-48FB-BE68-D4135109115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690462" y="6006163"/>
            <a:ext cx="3420427" cy="345009"/>
          </a:xfrm>
          <a:prstGeom prst="rect">
            <a:avLst/>
          </a:prstGeom>
        </p:spPr>
        <p:txBody>
          <a:bodyPr vert="horz" lIns="98744" tIns="49372" rIns="98744" bIns="49372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7740968" y="6006163"/>
            <a:ext cx="2520315" cy="345009"/>
          </a:xfrm>
          <a:prstGeom prst="rect">
            <a:avLst/>
          </a:prstGeom>
        </p:spPr>
        <p:txBody>
          <a:bodyPr vert="horz" lIns="98744" tIns="49372" rIns="98744" bIns="49372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BFB1D-4B99-492C-A8F7-8FB5FB583341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ctr" defTabSz="987425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0205" indent="-370205" algn="l" defTabSz="987425" rtl="0" eaLnBrk="1" latinLnBrk="0" hangingPunct="1">
        <a:spcBef>
          <a:spcPct val="20000"/>
        </a:spcBef>
        <a:buFont typeface="Arial" panose="020B0604020202020204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2005" indent="-308610" algn="l" defTabSz="987425" rtl="0" eaLnBrk="1" latinLnBrk="0" hangingPunct="1">
        <a:spcBef>
          <a:spcPct val="20000"/>
        </a:spcBef>
        <a:buFont typeface="Arial" panose="020B0604020202020204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34440" indent="-247015" algn="l" defTabSz="9874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27835" indent="-247015" algn="l" defTabSz="987425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221865" indent="-247015" algn="l" defTabSz="987425" rtl="0" eaLnBrk="1" latinLnBrk="0" hangingPunct="1">
        <a:spcBef>
          <a:spcPct val="20000"/>
        </a:spcBef>
        <a:buFont typeface="Arial" panose="020B0604020202020204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15260" indent="-247015" algn="l" defTabSz="9874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09290" indent="-247015" algn="l" defTabSz="9874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02685" indent="-247015" algn="l" defTabSz="9874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96715" indent="-247015" algn="l" defTabSz="987425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8742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4030" algn="l" defTabSz="98742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algn="l" defTabSz="98742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81455" algn="l" defTabSz="98742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74850" algn="l" defTabSz="98742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68880" algn="l" defTabSz="98742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2275" algn="l" defTabSz="98742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56305" algn="l" defTabSz="98742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49700" algn="l" defTabSz="987425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 txBox="1"/>
          <p:nvPr/>
        </p:nvSpPr>
        <p:spPr>
          <a:xfrm>
            <a:off x="288107" y="1502952"/>
            <a:ext cx="6552728" cy="7556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725" b="1" dirty="0" smtClean="0">
                <a:solidFill>
                  <a:srgbClr val="FFFF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</a:t>
            </a:r>
            <a:r>
              <a:rPr lang="zh-CN" altLang="en-US" sz="4725" b="1" dirty="0">
                <a:solidFill>
                  <a:srgbClr val="FFFF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计价秤政策新法规宣</a:t>
            </a:r>
            <a:r>
              <a:rPr lang="zh-CN" altLang="en-US" sz="4725" b="1" dirty="0" smtClean="0">
                <a:solidFill>
                  <a:srgbClr val="FFFFCC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</a:t>
            </a:r>
            <a:endParaRPr lang="zh-CN" altLang="en-US" sz="4725" b="1" dirty="0" smtClean="0">
              <a:solidFill>
                <a:srgbClr val="FFFFCC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58186" y="5590675"/>
            <a:ext cx="2358338" cy="31053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1420" kern="10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深圳排队网络技术有限公司</a:t>
            </a:r>
            <a:endParaRPr lang="zh-CN" altLang="en-US" sz="1420" kern="10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cxnSp>
        <p:nvCxnSpPr>
          <p:cNvPr id="6" name="直接连接符 5"/>
          <p:cNvCxnSpPr/>
          <p:nvPr/>
        </p:nvCxnSpPr>
        <p:spPr>
          <a:xfrm flipV="1">
            <a:off x="144091" y="3316749"/>
            <a:ext cx="7632700" cy="17145"/>
          </a:xfrm>
          <a:prstGeom prst="line">
            <a:avLst/>
          </a:prstGeom>
          <a:ln w="19050">
            <a:solidFill>
              <a:srgbClr val="FFFFCC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288107" y="3528119"/>
            <a:ext cx="2341931" cy="381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89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26</a:t>
            </a:r>
            <a:r>
              <a:rPr lang="zh-CN" altLang="en-US" sz="189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89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189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lang="en-US" altLang="zh-CN" sz="189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</a:t>
            </a:r>
            <a:r>
              <a:rPr lang="zh-CN" altLang="en-US" sz="1890" dirty="0" smtClean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日</a:t>
            </a:r>
            <a:endParaRPr lang="zh-CN" altLang="en-US" sz="189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31800" y="101600"/>
            <a:ext cx="9930765" cy="690245"/>
          </a:xfrm>
        </p:spPr>
        <p:txBody>
          <a:bodyPr>
            <a:normAutofit fontScale="90000"/>
          </a:bodyPr>
          <a:lstStyle/>
          <a:p>
            <a:br>
              <a:rPr lang="zh-CN" altLang="en-US" sz="2000" dirty="0"/>
            </a:br>
            <a:r>
              <a:rPr sz="2600" b="1" dirty="0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r>
              <a:rPr sz="2600" b="1" dirty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|  </a:t>
            </a:r>
            <a:r>
              <a:rPr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新法规</a:t>
            </a:r>
            <a:r>
              <a:rPr lang="zh-CN" altLang="en-US"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秤</a:t>
            </a:r>
            <a:r>
              <a:rPr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en-US"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旧网联</a:t>
            </a:r>
            <a:r>
              <a:rPr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秤区分 </a:t>
            </a:r>
            <a:r>
              <a:rPr sz="2600" b="1" dirty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 铅封位置</a:t>
            </a:r>
            <a:r>
              <a:rPr lang="en-US" altLang="zh-CN" sz="2600" b="1" dirty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sz="2600">
                <a:solidFill>
                  <a:srgbClr val="1A6B6B"/>
                </a:solidFill>
                <a:sym typeface="+mn-ea"/>
              </a:rPr>
              <a:t>·</a:t>
            </a:r>
            <a:r>
              <a:rPr lang="en-US" altLang="zh-CN" sz="2600">
                <a:solidFill>
                  <a:srgbClr val="1A6B6B"/>
                </a:solidFill>
                <a:sym typeface="+mn-ea"/>
              </a:rPr>
              <a:t> </a:t>
            </a:r>
            <a:r>
              <a:rPr lang="zh-CN" altLang="en-US" sz="2600" b="1" dirty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防拆防撕贴</a:t>
            </a:r>
            <a:endParaRPr lang="zh-CN" altLang="en-US" sz="2600" b="1" dirty="0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7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71600" y="1097280"/>
            <a:ext cx="2845234" cy="2194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3429000"/>
            <a:ext cx="2861823" cy="2194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2340" y="3429635"/>
            <a:ext cx="2370194" cy="21945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4050" y="1080135"/>
            <a:ext cx="2846070" cy="2167255"/>
          </a:xfrm>
          <a:prstGeom prst="rect">
            <a:avLst/>
          </a:prstGeom>
        </p:spPr>
      </p:pic>
      <p:sp>
        <p:nvSpPr>
          <p:cNvPr id="59" name="Rectangle 58"/>
          <p:cNvSpPr/>
          <p:nvPr/>
        </p:nvSpPr>
        <p:spPr>
          <a:xfrm>
            <a:off x="539496" y="914400"/>
            <a:ext cx="1051560" cy="41148"/>
          </a:xfrm>
          <a:prstGeom prst="rect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ectangle 59"/>
          <p:cNvSpPr/>
          <p:nvPr/>
        </p:nvSpPr>
        <p:spPr>
          <a:xfrm>
            <a:off x="1645920" y="928115"/>
            <a:ext cx="8595360" cy="16459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ounded Rectangle 60"/>
          <p:cNvSpPr/>
          <p:nvPr/>
        </p:nvSpPr>
        <p:spPr>
          <a:xfrm>
            <a:off x="640080" y="5806440"/>
            <a:ext cx="9509760" cy="548640"/>
          </a:xfrm>
          <a:prstGeom prst="roundRect">
            <a:avLst>
              <a:gd name="adj" fmla="val 7000"/>
            </a:avLst>
          </a:prstGeom>
          <a:solidFill>
            <a:srgbClr val="F5F5F5"/>
          </a:solidFill>
          <a:ln w="9525">
            <a:solidFill>
              <a:srgbClr val="BBBBB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ectangle 61"/>
          <p:cNvSpPr/>
          <p:nvPr/>
        </p:nvSpPr>
        <p:spPr>
          <a:xfrm>
            <a:off x="960120" y="5989320"/>
            <a:ext cx="182880" cy="182880"/>
          </a:xfrm>
          <a:prstGeom prst="rect">
            <a:avLst/>
          </a:prstGeom>
          <a:solidFill>
            <a:srgbClr val="D953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1234440" y="5916168"/>
            <a:ext cx="2926080" cy="3474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红色实体铅封（标定用）</a:t>
            </a:r>
            <a:endParaRPr sz="115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4069080" y="5989320"/>
            <a:ext cx="182880" cy="182880"/>
          </a:xfrm>
          <a:prstGeom prst="rect">
            <a:avLst/>
          </a:prstGeom>
          <a:solidFill>
            <a:srgbClr val="FFFFFF"/>
          </a:solidFill>
          <a:ln w="9525">
            <a:solidFill>
              <a:srgbClr val="BBBBB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4343400" y="5916168"/>
            <a:ext cx="3291840" cy="3474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白色 RFID 铅封（不可拆）</a:t>
            </a:r>
            <a:endParaRPr sz="115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7680960" y="5916168"/>
            <a:ext cx="2377440" cy="3474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15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旧法规无白色铅封</a:t>
            </a:r>
            <a:endParaRPr sz="1150" b="1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04455" y="1081405"/>
            <a:ext cx="2196465" cy="21964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04455" y="3381375"/>
            <a:ext cx="2190115" cy="2235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600" b="1" dirty="0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  <a:r>
              <a:rPr sz="2600" b="1" dirty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|  </a:t>
            </a:r>
            <a:r>
              <a:rPr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新法规</a:t>
            </a:r>
            <a:r>
              <a:rPr lang="zh-CN" altLang="en-US"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秤</a:t>
            </a:r>
            <a:r>
              <a:rPr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与旧网联秤年检</a:t>
            </a:r>
            <a:endParaRPr lang="zh-CN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539496" y="914400"/>
            <a:ext cx="1051560" cy="41148"/>
          </a:xfrm>
          <a:prstGeom prst="rect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645920" y="928115"/>
            <a:ext cx="8595360" cy="16459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40080" y="1325880"/>
            <a:ext cx="4617720" cy="3794760"/>
          </a:xfrm>
          <a:prstGeom prst="roundRect">
            <a:avLst>
              <a:gd name="adj" fmla="val 7000"/>
            </a:avLst>
          </a:prstGeom>
          <a:solidFill>
            <a:srgbClr val="E6F2F2"/>
          </a:solidFill>
          <a:ln w="15875">
            <a:solidFill>
              <a:srgbClr val="2B8A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51560" y="1645920"/>
            <a:ext cx="3840480" cy="3291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1400"/>
              </a:spcAft>
            </a:pPr>
            <a:r>
              <a:rPr sz="190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新法规电子秤</a:t>
            </a:r>
            <a:endParaRPr sz="1900" b="1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0"/>
              </a:spcBef>
              <a:spcAft>
                <a:spcPts val="1600"/>
              </a:spcAft>
            </a:pPr>
            <a:r>
              <a:rPr sz="2800" b="1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每年检定 1 次</a:t>
            </a:r>
            <a:endParaRPr sz="2800" b="1">
              <a:solidFill>
                <a:srgbClr val="2B8A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依据新法规要求，每年送当地计量院进行检定，确保计量准确。</a:t>
            </a:r>
            <a:endParaRPr sz="125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532120" y="1325880"/>
            <a:ext cx="4617720" cy="3794760"/>
          </a:xfrm>
          <a:prstGeom prst="roundRect">
            <a:avLst>
              <a:gd name="adj" fmla="val 7000"/>
            </a:avLst>
          </a:prstGeom>
          <a:solidFill>
            <a:srgbClr val="F5F5F5"/>
          </a:solidFill>
          <a:ln w="15875">
            <a:solidFill>
              <a:srgbClr val="BBBBB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943600" y="1645920"/>
            <a:ext cx="3840480" cy="32918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1400"/>
              </a:spcAft>
            </a:pPr>
            <a:r>
              <a:rPr sz="1900" b="1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旧网联秤</a:t>
            </a:r>
            <a:endParaRPr sz="1900" b="1">
              <a:solidFill>
                <a:srgbClr val="6666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0"/>
              </a:spcBef>
              <a:spcAft>
                <a:spcPts val="800"/>
              </a:spcAft>
            </a:pPr>
            <a:r>
              <a:rPr sz="2800" b="1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每年检定 1 次</a:t>
            </a:r>
            <a:endParaRPr sz="2800" b="1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0"/>
              </a:spcBef>
              <a:spcAft>
                <a:spcPts val="1400"/>
              </a:spcAft>
            </a:pPr>
            <a:r>
              <a:rPr sz="1900" b="1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可使用至 2030 年</a:t>
            </a:r>
            <a:endParaRPr sz="1900" b="1">
              <a:solidFill>
                <a:srgbClr val="2B8A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5000"/>
              </a:lnSpc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过渡期内按原要求每年检定 1 次；2030 年后须全部切换为新法规电子秤。</a:t>
            </a:r>
            <a:endParaRPr sz="125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40080" y="5486400"/>
            <a:ext cx="9509760" cy="502920"/>
          </a:xfrm>
          <a:prstGeom prst="roundRect">
            <a:avLst>
              <a:gd name="adj" fmla="val 7000"/>
            </a:avLst>
          </a:prstGeom>
          <a:solidFill>
            <a:srgbClr val="FFF8E6"/>
          </a:solidFill>
          <a:ln w="12700">
            <a:solidFill>
              <a:srgbClr val="F5C51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0080" y="5596128"/>
            <a:ext cx="950976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提示：2030 年过渡期结束后，旧网联秤需全部切换为新法规电子秤</a:t>
            </a:r>
            <a:endParaRPr sz="1250" b="1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600" b="1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  <a:r>
              <a:rPr sz="260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|  疑问解答</a:t>
            </a:r>
            <a:endParaRPr lang="zh-CN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539496" y="914400"/>
            <a:ext cx="1051560" cy="41148"/>
          </a:xfrm>
          <a:prstGeom prst="rect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645920" y="928115"/>
            <a:ext cx="8595360" cy="16459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4434840" y="1874519"/>
            <a:ext cx="1920240" cy="1920240"/>
          </a:xfrm>
          <a:prstGeom prst="ellipse">
            <a:avLst/>
          </a:prstGeom>
          <a:solidFill>
            <a:srgbClr val="E6F2F2"/>
          </a:solidFill>
          <a:ln w="25400">
            <a:solidFill>
              <a:srgbClr val="2B8A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6000" b="1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?</a:t>
            </a:r>
            <a:endParaRPr sz="6000" b="1">
              <a:solidFill>
                <a:srgbClr val="2B8A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51760" y="4160520"/>
            <a:ext cx="548640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700" b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欢迎提出您的疑问，我们将为您解答</a:t>
            </a:r>
            <a:endParaRPr sz="1700" b="0">
              <a:solidFill>
                <a:srgbClr val="6666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2"/>
          <p:cNvSpPr txBox="1"/>
          <p:nvPr/>
        </p:nvSpPr>
        <p:spPr>
          <a:xfrm>
            <a:off x="3456617" y="2590646"/>
            <a:ext cx="3147200" cy="1009650"/>
          </a:xfrm>
          <a:prstGeom prst="rect">
            <a:avLst/>
          </a:prstGeom>
          <a:noFill/>
        </p:spPr>
        <p:txBody>
          <a:bodyPr wrap="square" lIns="64323" tIns="32161" rIns="64323" bIns="32161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altLang="zh-CN" sz="6145" dirty="0">
                <a:solidFill>
                  <a:schemeClr val="bg1"/>
                </a:solidFill>
                <a:ea typeface="微软雅黑" panose="020B0503020204020204" pitchFamily="34" charset="-122"/>
              </a:rPr>
              <a:t>Thanks!</a:t>
            </a:r>
            <a:endParaRPr lang="zh-CN" altLang="en-US" sz="6145" dirty="0"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60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</a:t>
            </a:r>
            <a:endParaRPr lang="zh-CN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539496" y="914400"/>
            <a:ext cx="1051560" cy="41148"/>
          </a:xfrm>
          <a:prstGeom prst="rect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645920" y="928115"/>
            <a:ext cx="8595360" cy="16459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68680" y="1417320"/>
            <a:ext cx="4434840" cy="1188720"/>
          </a:xfrm>
          <a:prstGeom prst="roundRect">
            <a:avLst>
              <a:gd name="adj" fmla="val 7000"/>
            </a:avLst>
          </a:prstGeom>
          <a:solidFill>
            <a:srgbClr val="E6F2F2"/>
          </a:solidFill>
          <a:ln w="9525">
            <a:solidFill>
              <a:srgbClr val="2B8A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1088136" y="1737360"/>
            <a:ext cx="548640" cy="548640"/>
          </a:xfrm>
          <a:prstGeom prst="ellipse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endParaRPr sz="15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28800" y="1572768"/>
            <a:ext cx="333756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65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电子计价秤政策法规</a:t>
            </a:r>
            <a:endParaRPr sz="1650" b="1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28800" y="2057400"/>
            <a:ext cx="33375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政策背景与法规要求</a:t>
            </a:r>
            <a:endParaRPr sz="1150" b="0">
              <a:solidFill>
                <a:srgbClr val="6666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532120" y="1417320"/>
            <a:ext cx="4434840" cy="1188720"/>
          </a:xfrm>
          <a:prstGeom prst="roundRect">
            <a:avLst>
              <a:gd name="adj" fmla="val 7000"/>
            </a:avLst>
          </a:prstGeom>
          <a:solidFill>
            <a:srgbClr val="F5F5F5"/>
          </a:solidFill>
          <a:ln w="9525">
            <a:solidFill>
              <a:srgbClr val="BBBBB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751576" y="1737360"/>
            <a:ext cx="548640" cy="548640"/>
          </a:xfrm>
          <a:prstGeom prst="ellipse">
            <a:avLst/>
          </a:prstGeom>
          <a:solidFill>
            <a:srgbClr val="666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endParaRPr sz="15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92240" y="1572768"/>
            <a:ext cx="333756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650" b="1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电子计价秤型批证书</a:t>
            </a:r>
            <a:endParaRPr sz="1650" b="1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92240" y="2057400"/>
            <a:ext cx="33375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证书样例与编号查询</a:t>
            </a:r>
            <a:endParaRPr sz="1150" b="0">
              <a:solidFill>
                <a:srgbClr val="6666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868680" y="2880360"/>
            <a:ext cx="4434840" cy="1188720"/>
          </a:xfrm>
          <a:prstGeom prst="roundRect">
            <a:avLst>
              <a:gd name="adj" fmla="val 7000"/>
            </a:avLst>
          </a:prstGeom>
          <a:solidFill>
            <a:srgbClr val="E6F2F2"/>
          </a:solidFill>
          <a:ln w="9525">
            <a:solidFill>
              <a:srgbClr val="2B8A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088136" y="3200400"/>
            <a:ext cx="548640" cy="548640"/>
          </a:xfrm>
          <a:prstGeom prst="ellipse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endParaRPr sz="15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828800" y="3035808"/>
            <a:ext cx="3337560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zh-CN" altLang="en-US" sz="1800" b="1" dirty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电子计价秤新</a:t>
            </a:r>
            <a:r>
              <a:rPr lang="zh-CN" altLang="en-US" sz="18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</a:t>
            </a:r>
            <a:r>
              <a:rPr sz="1650" b="1" dirty="0" err="1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新规名词释义</a:t>
            </a:r>
            <a:endParaRPr sz="1650" b="1" dirty="0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828800" y="3520440"/>
            <a:ext cx="33375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验称 · 铭牌 · RFID · 三码一封</a:t>
            </a:r>
            <a:endParaRPr sz="1150" b="0">
              <a:solidFill>
                <a:srgbClr val="6666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5532120" y="2880360"/>
            <a:ext cx="4434840" cy="1188720"/>
          </a:xfrm>
          <a:prstGeom prst="roundRect">
            <a:avLst>
              <a:gd name="adj" fmla="val 7000"/>
            </a:avLst>
          </a:prstGeom>
          <a:solidFill>
            <a:srgbClr val="F5F5F5"/>
          </a:solidFill>
          <a:ln w="9525">
            <a:solidFill>
              <a:srgbClr val="BBBBB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5751576" y="3200400"/>
            <a:ext cx="548640" cy="548640"/>
          </a:xfrm>
          <a:prstGeom prst="ellipse">
            <a:avLst/>
          </a:prstGeom>
          <a:solidFill>
            <a:srgbClr val="666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endParaRPr sz="15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92240" y="3035808"/>
            <a:ext cx="3337560" cy="25391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650" b="1" dirty="0" err="1" smtClean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新法规与</a:t>
            </a:r>
            <a:r>
              <a:rPr lang="zh-CN" altLang="en-US" sz="1650" b="1" dirty="0" smtClean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旧网联</a:t>
            </a:r>
            <a:r>
              <a:rPr sz="1650" b="1" dirty="0" err="1" smtClean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秤区分</a:t>
            </a:r>
            <a:endParaRPr sz="1650" b="1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92240" y="3520440"/>
            <a:ext cx="33375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新增功能 · 外观 · 铅封对比</a:t>
            </a:r>
            <a:endParaRPr sz="1150" b="0">
              <a:solidFill>
                <a:srgbClr val="6666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868680" y="4343400"/>
            <a:ext cx="4434840" cy="1188720"/>
          </a:xfrm>
          <a:prstGeom prst="roundRect">
            <a:avLst>
              <a:gd name="adj" fmla="val 7000"/>
            </a:avLst>
          </a:prstGeom>
          <a:solidFill>
            <a:srgbClr val="E6F2F2"/>
          </a:solidFill>
          <a:ln w="9525">
            <a:solidFill>
              <a:srgbClr val="2B8A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088136" y="4663440"/>
            <a:ext cx="548640" cy="548640"/>
          </a:xfrm>
          <a:prstGeom prst="ellipse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  <a:endParaRPr sz="15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28800" y="4498848"/>
            <a:ext cx="333756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65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新法规与旧网联秤年检</a:t>
            </a:r>
            <a:endParaRPr sz="1650" b="1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28800" y="4983480"/>
            <a:ext cx="33375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年检周期与有效期</a:t>
            </a:r>
            <a:endParaRPr sz="1150" b="0">
              <a:solidFill>
                <a:srgbClr val="6666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5532120" y="4343400"/>
            <a:ext cx="4434840" cy="1188720"/>
          </a:xfrm>
          <a:prstGeom prst="roundRect">
            <a:avLst>
              <a:gd name="adj" fmla="val 7000"/>
            </a:avLst>
          </a:prstGeom>
          <a:solidFill>
            <a:srgbClr val="F5F5F5"/>
          </a:solidFill>
          <a:ln w="9525">
            <a:solidFill>
              <a:srgbClr val="BBBBB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5751576" y="4663440"/>
            <a:ext cx="548640" cy="548640"/>
          </a:xfrm>
          <a:prstGeom prst="ellipse">
            <a:avLst/>
          </a:prstGeom>
          <a:solidFill>
            <a:srgbClr val="666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5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  <a:endParaRPr sz="15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492240" y="4498848"/>
            <a:ext cx="333756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650" b="1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疑问解答</a:t>
            </a:r>
            <a:endParaRPr sz="1650" b="1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492240" y="4983480"/>
            <a:ext cx="333756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Q&amp;A 互动环节</a:t>
            </a:r>
            <a:endParaRPr sz="1150" b="0">
              <a:solidFill>
                <a:srgbClr val="6666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600" b="1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  <a:r>
              <a:rPr sz="260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|  电子计价秤政策法规</a:t>
            </a:r>
            <a:endParaRPr lang="zh-CN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539496" y="914400"/>
            <a:ext cx="1051560" cy="41148"/>
          </a:xfrm>
          <a:prstGeom prst="rect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645920" y="928115"/>
            <a:ext cx="8595360" cy="16459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640080" y="1170432"/>
            <a:ext cx="118872" cy="274320"/>
          </a:xfrm>
          <a:prstGeom prst="rect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1115568"/>
            <a:ext cx="420624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政策背景</a:t>
            </a:r>
            <a:endParaRPr sz="1700" b="1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40080" y="1600200"/>
            <a:ext cx="9509760" cy="1783080"/>
          </a:xfrm>
          <a:prstGeom prst="roundRect">
            <a:avLst>
              <a:gd name="adj" fmla="val 7000"/>
            </a:avLst>
          </a:prstGeom>
          <a:solidFill>
            <a:srgbClr val="E6F2F2"/>
          </a:solidFill>
          <a:ln w="9525">
            <a:solidFill>
              <a:srgbClr val="2B8A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1600200"/>
            <a:ext cx="82296" cy="1783080"/>
          </a:xfrm>
          <a:prstGeom prst="rect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05840" y="1783080"/>
            <a:ext cx="8778240" cy="1508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</a:pPr>
            <a:r>
              <a:rPr sz="1400" b="1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✦  </a:t>
            </a:r>
            <a:r>
              <a:rPr sz="140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国家市场监督管理总局发布《电子计价秤型式评价大纲》新规</a:t>
            </a:r>
            <a:endParaRPr sz="140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</a:pPr>
            <a:r>
              <a:rPr sz="1400" b="1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✦  </a:t>
            </a:r>
            <a:r>
              <a:rPr sz="140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强化电子计价秤全过程监管，保障消费者合法权益</a:t>
            </a:r>
            <a:endParaRPr sz="140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</a:pPr>
            <a:r>
              <a:rPr sz="1400" b="1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✦  </a:t>
            </a:r>
            <a:r>
              <a:rPr sz="140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推动电子计价秤数字化、智能化、可追溯管理</a:t>
            </a:r>
            <a:endParaRPr sz="140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spcBef>
                <a:spcPts val="500"/>
              </a:spcBef>
              <a:spcAft>
                <a:spcPts val="500"/>
              </a:spcAft>
            </a:pPr>
            <a:r>
              <a:rPr sz="1400" b="1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✦  </a:t>
            </a:r>
            <a:r>
              <a:rPr sz="140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明确生产、销售、维修、检定各环节责任与要求</a:t>
            </a:r>
            <a:endParaRPr sz="140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40080" y="3712463"/>
            <a:ext cx="118872" cy="274320"/>
          </a:xfrm>
          <a:prstGeom prst="rect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77824" y="3657600"/>
            <a:ext cx="420624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关键时间节点</a:t>
            </a:r>
            <a:endParaRPr sz="1700" b="1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640080" y="4142232"/>
            <a:ext cx="9509760" cy="1691640"/>
          </a:xfrm>
          <a:prstGeom prst="roundRect">
            <a:avLst>
              <a:gd name="adj" fmla="val 7000"/>
            </a:avLst>
          </a:prstGeom>
          <a:solidFill>
            <a:srgbClr val="F5F5F5"/>
          </a:solidFill>
          <a:ln w="9525">
            <a:solidFill>
              <a:srgbClr val="BBBBB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640080" y="4142232"/>
            <a:ext cx="82296" cy="1691640"/>
          </a:xfrm>
          <a:prstGeom prst="rect">
            <a:avLst/>
          </a:prstGeom>
          <a:solidFill>
            <a:srgbClr val="666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05840" y="4343400"/>
            <a:ext cx="8778240" cy="1059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spcAft>
                <a:spcPts val="400"/>
              </a:spcAft>
            </a:pPr>
            <a:r>
              <a:rPr sz="1450" b="1" dirty="0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▸ </a:t>
            </a:r>
            <a:r>
              <a:rPr sz="1450" b="1" dirty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</a:t>
            </a:r>
            <a:r>
              <a:rPr sz="145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年</a:t>
            </a:r>
            <a:r>
              <a:rPr lang="en-US" altLang="zh-CN" sz="145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r>
              <a:rPr sz="145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月</a:t>
            </a:r>
            <a:r>
              <a:rPr sz="1450" b="1" dirty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　</a:t>
            </a:r>
            <a:r>
              <a:rPr sz="1400" b="0" dirty="0" err="1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新法规正式实施</a:t>
            </a:r>
            <a:endParaRPr sz="1400" b="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400"/>
              </a:spcAft>
            </a:pPr>
            <a:r>
              <a:rPr sz="1450" b="1" dirty="0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▸ </a:t>
            </a:r>
            <a:r>
              <a:rPr sz="1450" b="1" dirty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2026年—2030年　</a:t>
            </a:r>
            <a:r>
              <a:rPr sz="1400" b="0" dirty="0" err="1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过渡期，旧网联秤可继续使用</a:t>
            </a:r>
            <a:endParaRPr sz="1400" b="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spcAft>
                <a:spcPts val="400"/>
              </a:spcAft>
            </a:pPr>
            <a:r>
              <a:rPr sz="1450" b="1" dirty="0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▸ </a:t>
            </a:r>
            <a:r>
              <a:rPr sz="1450" b="1" dirty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2030年后　</a:t>
            </a:r>
            <a:r>
              <a:rPr sz="1400" b="0" dirty="0" err="1" smtClean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全部</a:t>
            </a:r>
            <a:r>
              <a:rPr lang="zh-CN" altLang="en-US" sz="1400" b="0" dirty="0" smtClean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使用</a:t>
            </a:r>
            <a:r>
              <a:rPr sz="1400" b="0" dirty="0" err="1" smtClean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新法规电子秤</a:t>
            </a:r>
            <a:endParaRPr sz="1400" b="0" dirty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600" b="1" dirty="0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r>
              <a:rPr sz="2600" b="1" dirty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|  电子计价秤型批证书</a:t>
            </a:r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1188720"/>
            <a:ext cx="4709160" cy="35267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6984" y="1188720"/>
            <a:ext cx="4709160" cy="339812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39496" y="914400"/>
            <a:ext cx="1051560" cy="41148"/>
          </a:xfrm>
          <a:prstGeom prst="rect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ectangle 6"/>
          <p:cNvSpPr/>
          <p:nvPr/>
        </p:nvSpPr>
        <p:spPr>
          <a:xfrm>
            <a:off x="1645920" y="928115"/>
            <a:ext cx="8595360" cy="16459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02920" y="4956048"/>
            <a:ext cx="4709160" cy="411480"/>
          </a:xfrm>
          <a:prstGeom prst="roundRect">
            <a:avLst>
              <a:gd name="adj" fmla="val 50000"/>
            </a:avLst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型式批准证书样例（一）</a:t>
            </a:r>
            <a:endParaRPr sz="13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5586984" y="4956048"/>
            <a:ext cx="4709160" cy="411480"/>
          </a:xfrm>
          <a:prstGeom prst="roundRect">
            <a:avLst>
              <a:gd name="adj" fmla="val 50000"/>
            </a:avLst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型式批准证书样例（二）</a:t>
            </a:r>
            <a:endParaRPr sz="13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02920" y="5623560"/>
            <a:ext cx="9793224" cy="502920"/>
          </a:xfrm>
          <a:prstGeom prst="roundRect">
            <a:avLst>
              <a:gd name="adj" fmla="val 7000"/>
            </a:avLst>
          </a:prstGeom>
          <a:solidFill>
            <a:srgbClr val="F5F5F5"/>
          </a:solidFill>
          <a:ln w="9525">
            <a:solidFill>
              <a:srgbClr val="BBBBB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02920" y="5724144"/>
            <a:ext cx="9793224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新法规电子秤均须取得整机型式批准证书</a:t>
            </a:r>
            <a:endParaRPr sz="1250" b="0">
              <a:solidFill>
                <a:srgbClr val="6666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600" b="1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  <a:r>
              <a:rPr sz="260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|  电子计价秤型批证书 · 证书查询</a:t>
            </a:r>
            <a:endParaRPr sz="2600" b="1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63640" y="1664208"/>
            <a:ext cx="3657600" cy="213101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539496" y="914400"/>
            <a:ext cx="1051560" cy="41148"/>
          </a:xfrm>
          <a:prstGeom prst="rect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645920" y="928115"/>
            <a:ext cx="8595360" cy="16459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40080" y="1024128"/>
            <a:ext cx="9509760" cy="457200"/>
          </a:xfrm>
          <a:prstGeom prst="roundRect">
            <a:avLst>
              <a:gd name="adj" fmla="val 50000"/>
            </a:avLst>
          </a:prstGeom>
          <a:solidFill>
            <a:srgbClr val="F2F2F2"/>
          </a:solidFill>
          <a:ln w="9525">
            <a:solidFill>
              <a:srgbClr val="BBBBB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60120" y="1133856"/>
            <a:ext cx="91440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250" b="1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查询网址：</a:t>
            </a:r>
            <a:r>
              <a:rPr sz="1150" b="0">
                <a:solidFill>
                  <a:srgbClr val="008099"/>
                </a:solidFill>
                <a:latin typeface="Consolas" panose="020B0609020204030204"/>
                <a:ea typeface="Consolas" panose="020B0609020204030204"/>
              </a:rPr>
              <a:t>https://dzjjc.nim.ac.cn/page/agency-search12.html?v=20260715&amp;cate_id=12</a:t>
            </a:r>
            <a:endParaRPr sz="1150" b="0">
              <a:solidFill>
                <a:srgbClr val="008099"/>
              </a:solidFill>
              <a:latin typeface="Consolas" panose="020B0609020204030204"/>
              <a:ea typeface="Consolas" panose="020B0609020204030204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40080" y="1664208"/>
            <a:ext cx="5349240" cy="2103120"/>
          </a:xfrm>
          <a:prstGeom prst="roundRect">
            <a:avLst>
              <a:gd name="adj" fmla="val 7000"/>
            </a:avLst>
          </a:prstGeom>
          <a:solidFill>
            <a:srgbClr val="E6F2F2"/>
          </a:solidFill>
          <a:ln w="12700">
            <a:solidFill>
              <a:srgbClr val="2B8A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640080" y="1664208"/>
            <a:ext cx="82296" cy="2103120"/>
          </a:xfrm>
          <a:prstGeom prst="rect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005840" y="1810512"/>
            <a:ext cx="4754880" cy="187451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400"/>
              </a:spcAft>
            </a:pPr>
            <a:r>
              <a:rPr sz="170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OS3 型批证书</a:t>
            </a:r>
            <a:endParaRPr sz="1700" b="1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0"/>
              </a:spcBef>
              <a:spcAft>
                <a:spcPts val="700"/>
              </a:spcAft>
            </a:pPr>
            <a:r>
              <a:rPr sz="1350" b="1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型批编号：</a:t>
            </a:r>
            <a:r>
              <a:rPr sz="1350" b="1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2026F610-44</a:t>
            </a:r>
            <a:endParaRPr sz="1350" b="1">
              <a:solidFill>
                <a:srgbClr val="2B8A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覆盖型号</a:t>
            </a:r>
            <a:endParaRPr sz="1200" b="1">
              <a:solidFill>
                <a:srgbClr val="6666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M900-WIN-15　　M900-WIN-30</a:t>
            </a:r>
            <a:endParaRPr sz="125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S150-WIN-15　　S150-WIN-30</a:t>
            </a:r>
            <a:endParaRPr sz="125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640080" y="3950208"/>
            <a:ext cx="5349240" cy="2240280"/>
          </a:xfrm>
          <a:prstGeom prst="roundRect">
            <a:avLst>
              <a:gd name="adj" fmla="val 7000"/>
            </a:avLst>
          </a:prstGeom>
          <a:solidFill>
            <a:srgbClr val="E6F2F2"/>
          </a:solidFill>
          <a:ln w="12700">
            <a:solidFill>
              <a:srgbClr val="2B8A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40080" y="3950208"/>
            <a:ext cx="82296" cy="2240280"/>
          </a:xfrm>
          <a:prstGeom prst="rect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05840" y="4096512"/>
            <a:ext cx="4754880" cy="20116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400"/>
              </a:spcAft>
            </a:pPr>
            <a:r>
              <a:rPr sz="170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OS6 型批证书</a:t>
            </a:r>
            <a:endParaRPr sz="1700" b="1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0"/>
              </a:spcBef>
              <a:spcAft>
                <a:spcPts val="700"/>
              </a:spcAft>
            </a:pPr>
            <a:r>
              <a:rPr sz="1350" b="1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型批编号：</a:t>
            </a:r>
            <a:r>
              <a:rPr sz="1350" b="1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2026F603-44</a:t>
            </a:r>
            <a:endParaRPr sz="1350" b="1">
              <a:solidFill>
                <a:srgbClr val="2B8A8A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0"/>
              </a:spcBef>
              <a:spcAft>
                <a:spcPts val="300"/>
              </a:spcAft>
            </a:pPr>
            <a:r>
              <a:rPr sz="1200" b="1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覆盖型号</a:t>
            </a:r>
            <a:endParaRPr sz="1200" b="1">
              <a:solidFill>
                <a:srgbClr val="6666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C900-WIN-15　　C900-WIN-30</a:t>
            </a:r>
            <a:endParaRPr sz="125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0"/>
              </a:spcBef>
              <a:spcAft>
                <a:spcPts val="200"/>
              </a:spcAft>
            </a:pPr>
            <a:r>
              <a:rPr sz="125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S100-WIN-15　　S100-WIN-30</a:t>
            </a:r>
            <a:endParaRPr sz="125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S800-AND-15　　S800-AND-30</a:t>
            </a:r>
            <a:endParaRPr sz="125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263640" y="3977639"/>
            <a:ext cx="3657600" cy="384048"/>
          </a:xfrm>
          <a:prstGeom prst="roundRect">
            <a:avLst>
              <a:gd name="adj" fmla="val 50000"/>
            </a:avLst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5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证书查询平台页面</a:t>
            </a:r>
            <a:endParaRPr sz="125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6263640" y="4572000"/>
            <a:ext cx="3657600" cy="1600200"/>
          </a:xfrm>
          <a:prstGeom prst="roundRect">
            <a:avLst>
              <a:gd name="adj" fmla="val 7000"/>
            </a:avLst>
          </a:prstGeom>
          <a:solidFill>
            <a:srgbClr val="FFF8E6"/>
          </a:solidFill>
          <a:ln w="12700">
            <a:solidFill>
              <a:srgbClr val="F5C51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37960" y="4736592"/>
            <a:ext cx="3154680" cy="13258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500"/>
              </a:spcAft>
            </a:pPr>
            <a:r>
              <a:rPr sz="1400" b="1">
                <a:solidFill>
                  <a:srgbClr val="B8860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提示</a:t>
            </a:r>
            <a:endParaRPr sz="1400" b="1">
              <a:solidFill>
                <a:srgbClr val="B8860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30000"/>
              </a:lnSpc>
              <a:spcBef>
                <a:spcPts val="0"/>
              </a:spcBef>
              <a:spcAft>
                <a:spcPts val="0"/>
              </a:spcAft>
            </a:pPr>
            <a:r>
              <a:rPr sz="120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在查询平台输入型批编号，即可查询证书状态及覆盖型号。</a:t>
            </a:r>
            <a:endParaRPr sz="120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600" b="1" dirty="0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  <a:r>
              <a:rPr sz="2600" b="1" dirty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|  电子计价秤新规名词释义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75120" y="1143000"/>
            <a:ext cx="3520440" cy="1786105"/>
          </a:xfrm>
          <a:prstGeom prst="rect">
            <a:avLst/>
          </a:prstGeom>
        </p:spPr>
      </p:pic>
      <p:pic>
        <p:nvPicPr>
          <p:cNvPr id="16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0" y="3246120"/>
            <a:ext cx="2329942" cy="260604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Rectangle 16"/>
          <p:cNvSpPr/>
          <p:nvPr/>
        </p:nvSpPr>
        <p:spPr>
          <a:xfrm>
            <a:off x="539496" y="914400"/>
            <a:ext cx="1051560" cy="41148"/>
          </a:xfrm>
          <a:prstGeom prst="rect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1645920" y="928115"/>
            <a:ext cx="8595360" cy="16459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640080" y="1143000"/>
            <a:ext cx="5760720" cy="1051560"/>
          </a:xfrm>
          <a:prstGeom prst="roundRect">
            <a:avLst>
              <a:gd name="adj" fmla="val 7000"/>
            </a:avLst>
          </a:prstGeom>
          <a:solidFill>
            <a:srgbClr val="E6F2F2"/>
          </a:solidFill>
          <a:ln w="9525">
            <a:solidFill>
              <a:srgbClr val="2B8A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868680" y="1399032"/>
            <a:ext cx="530352" cy="530352"/>
          </a:xfrm>
          <a:prstGeom prst="ellipse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sz="16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00200" y="1261872"/>
            <a:ext cx="4617720" cy="23852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55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验</a:t>
            </a:r>
            <a:r>
              <a:rPr lang="zh-CN" altLang="en-US" sz="155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秤</a:t>
            </a:r>
            <a:endParaRPr sz="1550" b="1" dirty="0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00200" y="1673352"/>
            <a:ext cx="461772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送检前可自备砝码（5kg / 10kg）先行校准，再送当地计量院检定</a:t>
            </a:r>
            <a:endParaRPr sz="115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640080" y="2350008"/>
            <a:ext cx="5760720" cy="1051560"/>
          </a:xfrm>
          <a:prstGeom prst="roundRect">
            <a:avLst>
              <a:gd name="adj" fmla="val 7000"/>
            </a:avLst>
          </a:prstGeom>
          <a:solidFill>
            <a:srgbClr val="F5F5F5"/>
          </a:solidFill>
          <a:ln w="9525">
            <a:solidFill>
              <a:srgbClr val="BBBBB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868680" y="2606040"/>
            <a:ext cx="530352" cy="530352"/>
          </a:xfrm>
          <a:prstGeom prst="ellipse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sz="16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00200" y="2468880"/>
            <a:ext cx="461772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铭牌二维码</a:t>
            </a:r>
            <a:endParaRPr sz="1550" b="1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00200" y="2880360"/>
            <a:ext cx="461772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铭牌带二维码 + RFID 读取功能，扫码可查电子秤相关信息</a:t>
            </a:r>
            <a:endParaRPr sz="115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640080" y="3557016"/>
            <a:ext cx="5760720" cy="1051560"/>
          </a:xfrm>
          <a:prstGeom prst="roundRect">
            <a:avLst>
              <a:gd name="adj" fmla="val 7000"/>
            </a:avLst>
          </a:prstGeom>
          <a:solidFill>
            <a:srgbClr val="E6F2F2"/>
          </a:solidFill>
          <a:ln w="9525">
            <a:solidFill>
              <a:srgbClr val="2B8A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868680" y="3813048"/>
            <a:ext cx="530352" cy="530352"/>
          </a:xfrm>
          <a:prstGeom prst="ellipse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sz="16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600200" y="3675888"/>
            <a:ext cx="461772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RFID 铅封</a:t>
            </a:r>
            <a:endParaRPr sz="1550" b="1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600200" y="4087368"/>
            <a:ext cx="461772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不可剪断，否则电子秤锁机、无法使用</a:t>
            </a:r>
            <a:endParaRPr sz="115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640080" y="4764024"/>
            <a:ext cx="5760720" cy="1051560"/>
          </a:xfrm>
          <a:prstGeom prst="roundRect">
            <a:avLst>
              <a:gd name="adj" fmla="val 7000"/>
            </a:avLst>
          </a:prstGeom>
          <a:solidFill>
            <a:srgbClr val="F5F5F5"/>
          </a:solidFill>
          <a:ln w="9525">
            <a:solidFill>
              <a:srgbClr val="BBBBB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868680" y="5020056"/>
            <a:ext cx="530352" cy="530352"/>
          </a:xfrm>
          <a:prstGeom prst="ellipse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sz="16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600200" y="4882896"/>
            <a:ext cx="461772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三码一封</a:t>
            </a:r>
            <a:endParaRPr sz="1550" b="1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600200" y="5294376"/>
            <a:ext cx="4617720" cy="4572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sz="115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生产码 · 维修码 · 检定码 + 封印（铅封 + 防伪印封）</a:t>
            </a:r>
            <a:endParaRPr sz="115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600" b="1" dirty="0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r>
              <a:rPr sz="2600" b="1" dirty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|  </a:t>
            </a:r>
            <a:r>
              <a:rPr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新法规</a:t>
            </a:r>
            <a:r>
              <a:rPr lang="zh-CN" altLang="en-US"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秤</a:t>
            </a:r>
            <a:r>
              <a:rPr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en-US" sz="2600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旧网联</a:t>
            </a:r>
            <a:r>
              <a:rPr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秤区分 </a:t>
            </a:r>
            <a:r>
              <a:rPr sz="2600" b="1" dirty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 新增功能</a:t>
            </a:r>
            <a:endParaRPr lang="zh-CN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539496" y="914400"/>
            <a:ext cx="1051560" cy="41148"/>
          </a:xfrm>
          <a:prstGeom prst="rect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645920" y="928115"/>
            <a:ext cx="8595360" cy="16459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40080" y="1188720"/>
            <a:ext cx="9509760" cy="1051560"/>
          </a:xfrm>
          <a:prstGeom prst="roundRect">
            <a:avLst>
              <a:gd name="adj" fmla="val 7000"/>
            </a:avLst>
          </a:prstGeom>
          <a:solidFill>
            <a:srgbClr val="E6F2F2"/>
          </a:solidFill>
          <a:ln w="9525">
            <a:solidFill>
              <a:srgbClr val="2B8A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896112" y="1444752"/>
            <a:ext cx="530352" cy="530352"/>
          </a:xfrm>
          <a:prstGeom prst="ellipse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</a:t>
            </a:r>
            <a:endParaRPr sz="16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45920" y="1307592"/>
            <a:ext cx="813816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整机型批证书</a:t>
            </a:r>
            <a:endParaRPr sz="1600" b="1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645920" y="1719072"/>
            <a:ext cx="8321040" cy="43891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OS6 系列：2026F603-44　｜　OS3 系列：2026F610-44</a:t>
            </a:r>
            <a:endParaRPr sz="125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40080" y="2404872"/>
            <a:ext cx="9509760" cy="1051560"/>
          </a:xfrm>
          <a:prstGeom prst="roundRect">
            <a:avLst>
              <a:gd name="adj" fmla="val 7000"/>
            </a:avLst>
          </a:prstGeom>
          <a:solidFill>
            <a:srgbClr val="F5F5F5"/>
          </a:solidFill>
          <a:ln w="9525">
            <a:solidFill>
              <a:srgbClr val="BBBBB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896112" y="2660904"/>
            <a:ext cx="530352" cy="530352"/>
          </a:xfrm>
          <a:prstGeom prst="ellipse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</a:t>
            </a:r>
            <a:endParaRPr sz="16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645920" y="2523744"/>
            <a:ext cx="813816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铭牌信息变更</a:t>
            </a:r>
            <a:endParaRPr sz="1600" b="1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645920" y="2935224"/>
            <a:ext cx="8321040" cy="43891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铭牌增加二维码 + RFID 读取功能，便于溯源管理</a:t>
            </a:r>
            <a:endParaRPr sz="125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40080" y="3621024"/>
            <a:ext cx="9509760" cy="1051560"/>
          </a:xfrm>
          <a:prstGeom prst="roundRect">
            <a:avLst>
              <a:gd name="adj" fmla="val 7000"/>
            </a:avLst>
          </a:prstGeom>
          <a:solidFill>
            <a:srgbClr val="E6F2F2"/>
          </a:solidFill>
          <a:ln w="9525">
            <a:solidFill>
              <a:srgbClr val="2B8A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96112" y="3877056"/>
            <a:ext cx="530352" cy="530352"/>
          </a:xfrm>
          <a:prstGeom prst="ellipse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</a:t>
            </a:r>
            <a:endParaRPr sz="16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645920" y="3739896"/>
            <a:ext cx="813816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开盖侦测功能</a:t>
            </a:r>
            <a:endParaRPr sz="1600" b="1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45920" y="4151376"/>
            <a:ext cx="8321040" cy="43891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开盖即锁机，防止非法改装，保障计量准确</a:t>
            </a:r>
            <a:endParaRPr sz="125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40080" y="4837176"/>
            <a:ext cx="9509760" cy="1051560"/>
          </a:xfrm>
          <a:prstGeom prst="roundRect">
            <a:avLst>
              <a:gd name="adj" fmla="val 7000"/>
            </a:avLst>
          </a:prstGeom>
          <a:solidFill>
            <a:srgbClr val="F5F5F5"/>
          </a:solidFill>
          <a:ln w="9525">
            <a:solidFill>
              <a:srgbClr val="BBBBB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896112" y="5093208"/>
            <a:ext cx="530352" cy="530352"/>
          </a:xfrm>
          <a:prstGeom prst="ellipse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6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</a:t>
            </a:r>
            <a:endParaRPr sz="16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45920" y="4956048"/>
            <a:ext cx="8138160" cy="38404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60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智慧监管平台</a:t>
            </a:r>
            <a:endParaRPr sz="1600" b="1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45920" y="5367528"/>
            <a:ext cx="8321040" cy="43891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25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全国电子计价秤智慧计量监管平台可查询生产、检定、维修、投诉、执法及型批信息</a:t>
            </a:r>
            <a:endParaRPr sz="125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600" b="1" dirty="0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r>
              <a:rPr sz="2600" b="1" dirty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|  </a:t>
            </a:r>
            <a:r>
              <a:rPr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新法规</a:t>
            </a:r>
            <a:r>
              <a:rPr lang="zh-CN" altLang="en-US"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秤</a:t>
            </a:r>
            <a:r>
              <a:rPr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en-US"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旧网联</a:t>
            </a:r>
            <a:r>
              <a:rPr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秤区分 </a:t>
            </a:r>
            <a:r>
              <a:rPr sz="2600" b="1" dirty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 外观区分</a:t>
            </a:r>
            <a:endParaRPr lang="zh-CN" altLang="en-US" dirty="0"/>
          </a:p>
        </p:txBody>
      </p:sp>
      <p:sp>
        <p:nvSpPr>
          <p:cNvPr id="5" name="Rectangle 4"/>
          <p:cNvSpPr/>
          <p:nvPr/>
        </p:nvSpPr>
        <p:spPr>
          <a:xfrm>
            <a:off x="539496" y="914400"/>
            <a:ext cx="1051560" cy="41148"/>
          </a:xfrm>
          <a:prstGeom prst="rect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ectangle 5"/>
          <p:cNvSpPr/>
          <p:nvPr/>
        </p:nvSpPr>
        <p:spPr>
          <a:xfrm>
            <a:off x="1645920" y="928115"/>
            <a:ext cx="8595360" cy="16459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640080" y="1097280"/>
            <a:ext cx="9509760" cy="1188720"/>
          </a:xfrm>
          <a:prstGeom prst="roundRect">
            <a:avLst>
              <a:gd name="adj" fmla="val 7000"/>
            </a:avLst>
          </a:prstGeom>
          <a:solidFill>
            <a:srgbClr val="E6F2F2"/>
          </a:solidFill>
          <a:ln w="9525">
            <a:solidFill>
              <a:srgbClr val="2B8A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40080" y="1097280"/>
            <a:ext cx="82296" cy="1188720"/>
          </a:xfrm>
          <a:prstGeom prst="rect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005840" y="1216152"/>
            <a:ext cx="32004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铭牌变化</a:t>
            </a:r>
            <a:endParaRPr sz="1550" b="1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5840" y="1627632"/>
            <a:ext cx="877824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明显标志：</a:t>
            </a:r>
            <a:r>
              <a:rPr sz="130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铭牌增加二维码，扫码即可查询电子秤相关信息</a:t>
            </a:r>
            <a:endParaRPr sz="130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40080" y="2423160"/>
            <a:ext cx="9509760" cy="1874519"/>
          </a:xfrm>
          <a:prstGeom prst="roundRect">
            <a:avLst>
              <a:gd name="adj" fmla="val 7000"/>
            </a:avLst>
          </a:prstGeom>
          <a:solidFill>
            <a:srgbClr val="F5F5F5"/>
          </a:solidFill>
          <a:ln w="9525">
            <a:solidFill>
              <a:srgbClr val="BBBBB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40080" y="2423160"/>
            <a:ext cx="82296" cy="1874519"/>
          </a:xfrm>
          <a:prstGeom prst="rect">
            <a:avLst/>
          </a:prstGeom>
          <a:solidFill>
            <a:srgbClr val="666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05840" y="2542032"/>
            <a:ext cx="32004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铅封变化</a:t>
            </a:r>
            <a:endParaRPr sz="1550" b="1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005840" y="2999232"/>
            <a:ext cx="914400" cy="384048"/>
          </a:xfrm>
          <a:prstGeom prst="roundRect">
            <a:avLst>
              <a:gd name="adj" fmla="val 50000"/>
            </a:avLst>
          </a:prstGeom>
          <a:solidFill>
            <a:srgbClr val="666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旧法规</a:t>
            </a:r>
            <a:endParaRPr sz="13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03120" y="3054096"/>
            <a:ext cx="77724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仅有 1 个铅封，仅做标定用</a:t>
            </a:r>
            <a:endParaRPr sz="130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1005840" y="3566160"/>
            <a:ext cx="914400" cy="384048"/>
          </a:xfrm>
          <a:prstGeom prst="roundRect">
            <a:avLst>
              <a:gd name="adj" fmla="val 50000"/>
            </a:avLst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新法规</a:t>
            </a:r>
            <a:endParaRPr sz="13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103120" y="3566160"/>
            <a:ext cx="7772400" cy="6400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sz="1300" b="1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标定铅封 + RFID 铅封双重封签；</a:t>
            </a:r>
            <a:r>
              <a:rPr sz="130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开盖即锁机、无法使用</a:t>
            </a:r>
            <a:endParaRPr sz="130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40080" y="4434840"/>
            <a:ext cx="9509760" cy="1188720"/>
          </a:xfrm>
          <a:prstGeom prst="roundRect">
            <a:avLst>
              <a:gd name="adj" fmla="val 7000"/>
            </a:avLst>
          </a:prstGeom>
          <a:solidFill>
            <a:srgbClr val="E6F2F2"/>
          </a:solidFill>
          <a:ln w="9525">
            <a:solidFill>
              <a:srgbClr val="2B8A8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40080" y="4434840"/>
            <a:ext cx="82296" cy="1188720"/>
          </a:xfrm>
          <a:prstGeom prst="rect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05840" y="4553712"/>
            <a:ext cx="320040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550" b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网站查询</a:t>
            </a:r>
            <a:endParaRPr sz="1550" b="1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005840" y="4965192"/>
            <a:ext cx="8778240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sz="1300" b="0">
                <a:solidFill>
                  <a:srgbClr val="333333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全国电子计价秤智慧计量监管平台可查询生产、检定、维修、投诉、执法等全流程记录</a:t>
            </a:r>
            <a:endParaRPr sz="1300" b="0">
              <a:solidFill>
                <a:srgbClr val="333333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sz="2600" b="1" dirty="0">
                <a:solidFill>
                  <a:srgbClr val="2B8A8A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  <a:r>
              <a:rPr sz="2600" b="1" dirty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|  </a:t>
            </a:r>
            <a:r>
              <a:rPr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新法规</a:t>
            </a:r>
            <a:r>
              <a:rPr lang="zh-CN" altLang="en-US"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秤</a:t>
            </a:r>
            <a:r>
              <a:rPr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与</a:t>
            </a:r>
            <a:r>
              <a:rPr lang="zh-CN" altLang="en-US"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旧网联</a:t>
            </a:r>
            <a:r>
              <a:rPr sz="2600" b="1" dirty="0" smtClean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秤区分 </a:t>
            </a:r>
            <a:r>
              <a:rPr sz="2600" b="1" dirty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· 外观对比</a:t>
            </a:r>
            <a:endParaRPr lang="zh-CN" altLang="en-US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463040"/>
            <a:ext cx="3931920" cy="19659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4880" y="1463040"/>
            <a:ext cx="3931920" cy="196632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4023360"/>
            <a:ext cx="3657600" cy="219456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4023360"/>
            <a:ext cx="3657600" cy="210865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0605" y="3565454"/>
            <a:ext cx="1450730" cy="205740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14" name="Rectangle 13"/>
          <p:cNvSpPr/>
          <p:nvPr/>
        </p:nvSpPr>
        <p:spPr>
          <a:xfrm>
            <a:off x="539496" y="914400"/>
            <a:ext cx="1051560" cy="41148"/>
          </a:xfrm>
          <a:prstGeom prst="rect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1645920" y="928115"/>
            <a:ext cx="8595360" cy="16459"/>
          </a:xfrm>
          <a:prstGeom prst="rect">
            <a:avLst/>
          </a:prstGeom>
          <a:solidFill>
            <a:srgbClr val="DDDD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40080" y="1106424"/>
            <a:ext cx="118872" cy="274320"/>
          </a:xfrm>
          <a:prstGeom prst="rect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789985" y="1151855"/>
            <a:ext cx="4206240" cy="41148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>
              <a:spcBef>
                <a:spcPts val="0"/>
              </a:spcBef>
              <a:spcAft>
                <a:spcPts val="0"/>
              </a:spcAft>
            </a:pPr>
            <a:r>
              <a:rPr sz="1700" b="1" dirty="0" err="1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铭牌对比</a:t>
            </a:r>
            <a:endParaRPr sz="1700" b="1" dirty="0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814376" y="1095123"/>
            <a:ext cx="868680" cy="365760"/>
          </a:xfrm>
          <a:prstGeom prst="roundRect">
            <a:avLst>
              <a:gd name="adj" fmla="val 50000"/>
            </a:avLst>
          </a:prstGeom>
          <a:solidFill>
            <a:srgbClr val="6666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50" b="1" dirty="0" err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旧法规</a:t>
            </a:r>
            <a:endParaRPr sz="125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867301" y="3638570"/>
            <a:ext cx="868680" cy="365760"/>
          </a:xfrm>
          <a:prstGeom prst="roundRect">
            <a:avLst>
              <a:gd name="adj" fmla="val 50000"/>
            </a:avLst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sz="1250" b="1" dirty="0" err="1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新法规</a:t>
            </a:r>
            <a:endParaRPr sz="125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640080" y="3666744"/>
            <a:ext cx="118872" cy="274320"/>
          </a:xfrm>
          <a:prstGeom prst="rect">
            <a:avLst/>
          </a:prstGeom>
          <a:solidFill>
            <a:srgbClr val="2B8A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820369" y="3674882"/>
            <a:ext cx="4206240" cy="26161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zh-CN" altLang="en-US" sz="1700" b="1" dirty="0">
                <a:solidFill>
                  <a:srgbClr val="1A6B6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铭牌对比</a:t>
            </a:r>
            <a:endParaRPr lang="zh-CN" altLang="en-US" sz="1700" b="1" dirty="0">
              <a:solidFill>
                <a:srgbClr val="1A6B6B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522690" y="5758949"/>
            <a:ext cx="1828800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sz="1050" b="0" dirty="0" err="1">
                <a:solidFill>
                  <a:srgbClr val="666666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新法规整机</a:t>
            </a:r>
            <a:endParaRPr sz="1050" b="0" dirty="0">
              <a:solidFill>
                <a:srgbClr val="666666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COMMONDATA" val="eyJoZGlkIjoiYjhhMjE0MWRiYThjM2VkYmI2YjM3NTFmMzAzMGUzMDYifQ=="/>
</p:tagLst>
</file>

<file path=ppt/theme/theme1.xml><?xml version="1.0" encoding="utf-8"?>
<a:theme xmlns:a="http://schemas.openxmlformats.org/drawingml/2006/main" name="Office 主题​​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1505</Words>
  <Application>WPS 演示</Application>
  <PresentationFormat>自定义</PresentationFormat>
  <Paragraphs>202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2" baseType="lpstr">
      <vt:lpstr>Arial</vt:lpstr>
      <vt:lpstr>宋体</vt:lpstr>
      <vt:lpstr>Wingdings</vt:lpstr>
      <vt:lpstr>微软雅黑</vt:lpstr>
      <vt:lpstr>Times New Roman</vt:lpstr>
      <vt:lpstr>Consolas</vt:lpstr>
      <vt:lpstr>Calibri</vt:lpstr>
      <vt:lpstr>Arial Unicode MS</vt:lpstr>
      <vt:lpstr>Office 主题​​</vt:lpstr>
      <vt:lpstr>PowerPoint 演示文稿</vt:lpstr>
      <vt:lpstr>目录</vt:lpstr>
      <vt:lpstr>01  |  电子计价秤政策法规</vt:lpstr>
      <vt:lpstr>02  |  电子计价秤型批证书</vt:lpstr>
      <vt:lpstr>02  |  电子计价秤型批证书 · 证书查询</vt:lpstr>
      <vt:lpstr>03  |  电子计价秤新规名词释义</vt:lpstr>
      <vt:lpstr>04  |  新法规秤与旧网联秤区分 · 新增功能</vt:lpstr>
      <vt:lpstr>04  |  新法规秤与旧网联秤区分 · 外观区分</vt:lpstr>
      <vt:lpstr>04  |  新法规秤与旧网联秤区分 · 外观对比</vt:lpstr>
      <vt:lpstr> 04  |  新法规秤与旧网联秤区分 · 铅封位置</vt:lpstr>
      <vt:lpstr>05  |  新法规秤与旧网联秤年检</vt:lpstr>
      <vt:lpstr>06  |  疑问解答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~欢</cp:lastModifiedBy>
  <cp:revision>658</cp:revision>
  <cp:lastPrinted>2016-07-22T06:15:00Z</cp:lastPrinted>
  <dcterms:created xsi:type="dcterms:W3CDTF">2014-05-04T06:15:00Z</dcterms:created>
  <dcterms:modified xsi:type="dcterms:W3CDTF">2026-08-20T01:26:09Z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2052-12.1.0.28022</vt:lpwstr>
  </property>
  <property fmtid="{D5CDD505-2E9C-101B-9397-08002B2CF9AE}" pid="3" name="ICV">
    <vt:lpwstr>2E08DC5454FA4CC7A60047FE3DEA0AA2_13</vt:lpwstr>
  </property>
</Properties>
</file>